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</p:sldMasterIdLst>
  <p:sldIdLst>
    <p:sldId id="256" r:id="rId5"/>
    <p:sldId id="258" r:id="rId6"/>
    <p:sldId id="259" r:id="rId7"/>
    <p:sldId id="260" r:id="rId8"/>
    <p:sldId id="273" r:id="rId9"/>
    <p:sldId id="275" r:id="rId10"/>
    <p:sldId id="274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41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58A8AC-D302-C6A8-B59D-D376F9A3679F}" v="4" dt="2025-12-01T01:13:01.805"/>
    <p1510:client id="{636F6022-6642-3A64-2EC0-6B29A8D020F6}" v="5" dt="2025-11-30T23:36:59.564"/>
    <p1510:client id="{B4365094-03E7-B94E-8302-C3E469382124}" v="15" dt="2025-11-30T23:10:38.041"/>
    <p1510:client id="{C58B2F13-4B0B-428F-A686-F572A5507276}" v="662" dt="2025-11-30T23:37:23.321"/>
    <p1510:client id="{DAFC2F36-AEF4-DFD3-255A-053B68304C5E}" v="2" dt="2025-12-01T01:32:03.399"/>
    <p1510:client id="{E982000A-2076-6361-1AF8-CE70EE0086A0}" v="840" dt="2025-11-30T23:36:10.3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2DE022-6C13-459B-8CD3-10087689FF04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7A6FD96-66E6-4026-BB3F-442BBDD71339}">
      <dgm:prSet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/>
            <a:t>Greedy and Dynamic produced nearly identical schedules across all weighted datasets.</a:t>
          </a:r>
        </a:p>
      </dgm:t>
    </dgm:pt>
    <dgm:pt modelId="{D0416A1A-11F9-4AED-ADF1-50CEEE16C1A1}" type="parTrans" cxnId="{D610E1D1-1980-45E7-817F-AB4C13294246}">
      <dgm:prSet/>
      <dgm:spPr/>
      <dgm:t>
        <a:bodyPr/>
        <a:lstStyle/>
        <a:p>
          <a:endParaRPr lang="en-US"/>
        </a:p>
      </dgm:t>
    </dgm:pt>
    <dgm:pt modelId="{99390F05-384D-495B-B960-F8CA8695CEDE}" type="sibTrans" cxnId="{D610E1D1-1980-45E7-817F-AB4C13294246}">
      <dgm:prSet/>
      <dgm:spPr/>
      <dgm:t>
        <a:bodyPr/>
        <a:lstStyle/>
        <a:p>
          <a:endParaRPr lang="en-US"/>
        </a:p>
      </dgm:t>
    </dgm:pt>
    <dgm:pt modelId="{4346309D-BC94-46E0-844A-6AC663BE2962}">
      <dgm:prSet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/>
            <a:t>Both algorithms prioritized higher-weight tasks consistently, resulting in stable and predictable outputs.</a:t>
          </a:r>
        </a:p>
      </dgm:t>
    </dgm:pt>
    <dgm:pt modelId="{04053393-8A7F-4E42-AAFF-CF23B0B534EE}" type="parTrans" cxnId="{ECDDD27B-3B2E-449F-A529-ABD2DC8709E4}">
      <dgm:prSet/>
      <dgm:spPr/>
      <dgm:t>
        <a:bodyPr/>
        <a:lstStyle/>
        <a:p>
          <a:endParaRPr lang="en-US"/>
        </a:p>
      </dgm:t>
    </dgm:pt>
    <dgm:pt modelId="{8989B360-81AA-4B5D-86E5-4ED5F114536C}" type="sibTrans" cxnId="{ECDDD27B-3B2E-449F-A529-ABD2DC8709E4}">
      <dgm:prSet/>
      <dgm:spPr/>
      <dgm:t>
        <a:bodyPr/>
        <a:lstStyle/>
        <a:p>
          <a:endParaRPr lang="en-US"/>
        </a:p>
      </dgm:t>
    </dgm:pt>
    <dgm:pt modelId="{620E9E3B-48B4-4098-9EA6-B71686168592}">
      <dgm:prSet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/>
            <a:t>Ant Colony Optimization generated noticeably different schedules due to its probabilistic search process and smaller ant count.</a:t>
          </a:r>
        </a:p>
      </dgm:t>
    </dgm:pt>
    <dgm:pt modelId="{B770E932-B73E-4CEE-A93E-F3A4FD9606C7}" type="parTrans" cxnId="{14A50E4B-5EF3-4302-AFFE-19757E930DAD}">
      <dgm:prSet/>
      <dgm:spPr/>
      <dgm:t>
        <a:bodyPr/>
        <a:lstStyle/>
        <a:p>
          <a:endParaRPr lang="en-US"/>
        </a:p>
      </dgm:t>
    </dgm:pt>
    <dgm:pt modelId="{378E63F9-D8EC-433B-96BD-42D204A44063}" type="sibTrans" cxnId="{14A50E4B-5EF3-4302-AFFE-19757E930DAD}">
      <dgm:prSet/>
      <dgm:spPr/>
      <dgm:t>
        <a:bodyPr/>
        <a:lstStyle/>
        <a:p>
          <a:endParaRPr lang="en-US"/>
        </a:p>
      </dgm:t>
    </dgm:pt>
    <dgm:pt modelId="{9E425088-6529-4D5F-A956-B1A7785BF073}">
      <dgm:prSet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/>
            <a:t>ACO’s reduced ant population led to less optimal solutions, especially on larger datasets.</a:t>
          </a:r>
        </a:p>
      </dgm:t>
    </dgm:pt>
    <dgm:pt modelId="{78FB3A15-9A71-4E5B-A2C3-58C9F98A3E4B}" type="parTrans" cxnId="{F99F971E-6267-4087-ABC8-B9DBA9EDF2AA}">
      <dgm:prSet/>
      <dgm:spPr/>
      <dgm:t>
        <a:bodyPr/>
        <a:lstStyle/>
        <a:p>
          <a:endParaRPr lang="en-US"/>
        </a:p>
      </dgm:t>
    </dgm:pt>
    <dgm:pt modelId="{BB25C825-5BAA-46DB-9E02-4E00CB7F7F32}" type="sibTrans" cxnId="{F99F971E-6267-4087-ABC8-B9DBA9EDF2AA}">
      <dgm:prSet/>
      <dgm:spPr/>
      <dgm:t>
        <a:bodyPr/>
        <a:lstStyle/>
        <a:p>
          <a:endParaRPr lang="en-US"/>
        </a:p>
      </dgm:t>
    </dgm:pt>
    <dgm:pt modelId="{2A24316B-D158-4CC6-9C2C-4689C9833523}">
      <dgm:prSet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/>
            <a:t>Overall, Greedy and Dynamic delivered more consistent and dependable schedule quality, while ACO showed more variation with both strengths and gaps depending on parameters.</a:t>
          </a:r>
        </a:p>
      </dgm:t>
    </dgm:pt>
    <dgm:pt modelId="{FCFC330A-E3C9-43DE-B920-309154B99A99}" type="parTrans" cxnId="{CE7093D7-9A79-45D7-B064-25806E3F8D28}">
      <dgm:prSet/>
      <dgm:spPr/>
      <dgm:t>
        <a:bodyPr/>
        <a:lstStyle/>
        <a:p>
          <a:endParaRPr lang="en-US"/>
        </a:p>
      </dgm:t>
    </dgm:pt>
    <dgm:pt modelId="{62B78B68-CDC1-4A9F-BBB4-570A213A33E7}" type="sibTrans" cxnId="{CE7093D7-9A79-45D7-B064-25806E3F8D28}">
      <dgm:prSet/>
      <dgm:spPr/>
      <dgm:t>
        <a:bodyPr/>
        <a:lstStyle/>
        <a:p>
          <a:endParaRPr lang="en-US"/>
        </a:p>
      </dgm:t>
    </dgm:pt>
    <dgm:pt modelId="{9962A1A2-4F35-421A-9CDC-2AFCE5474194}" type="pres">
      <dgm:prSet presAssocID="{682DE022-6C13-459B-8CD3-10087689FF04}" presName="diagram" presStyleCnt="0">
        <dgm:presLayoutVars>
          <dgm:dir/>
          <dgm:resizeHandles val="exact"/>
        </dgm:presLayoutVars>
      </dgm:prSet>
      <dgm:spPr/>
    </dgm:pt>
    <dgm:pt modelId="{31939D1A-F816-4BAF-8033-3BEB91242334}" type="pres">
      <dgm:prSet presAssocID="{27A6FD96-66E6-4026-BB3F-442BBDD71339}" presName="node" presStyleLbl="node1" presStyleIdx="0" presStyleCnt="5">
        <dgm:presLayoutVars>
          <dgm:bulletEnabled val="1"/>
        </dgm:presLayoutVars>
      </dgm:prSet>
      <dgm:spPr/>
    </dgm:pt>
    <dgm:pt modelId="{4D55A466-A66F-4153-88E9-87276D28C3F1}" type="pres">
      <dgm:prSet presAssocID="{99390F05-384D-495B-B960-F8CA8695CEDE}" presName="sibTrans" presStyleCnt="0"/>
      <dgm:spPr/>
    </dgm:pt>
    <dgm:pt modelId="{BC90C291-0F09-4518-98F9-1D89D5B9B8A8}" type="pres">
      <dgm:prSet presAssocID="{4346309D-BC94-46E0-844A-6AC663BE2962}" presName="node" presStyleLbl="node1" presStyleIdx="1" presStyleCnt="5">
        <dgm:presLayoutVars>
          <dgm:bulletEnabled val="1"/>
        </dgm:presLayoutVars>
      </dgm:prSet>
      <dgm:spPr/>
    </dgm:pt>
    <dgm:pt modelId="{D6E2CFF2-5582-42F7-ADFA-71F46D3E3E67}" type="pres">
      <dgm:prSet presAssocID="{8989B360-81AA-4B5D-86E5-4ED5F114536C}" presName="sibTrans" presStyleCnt="0"/>
      <dgm:spPr/>
    </dgm:pt>
    <dgm:pt modelId="{28D44C6A-FCD7-43F2-8178-A2B33054DAD1}" type="pres">
      <dgm:prSet presAssocID="{620E9E3B-48B4-4098-9EA6-B71686168592}" presName="node" presStyleLbl="node1" presStyleIdx="2" presStyleCnt="5">
        <dgm:presLayoutVars>
          <dgm:bulletEnabled val="1"/>
        </dgm:presLayoutVars>
      </dgm:prSet>
      <dgm:spPr/>
    </dgm:pt>
    <dgm:pt modelId="{CF3780F9-E7E5-4073-8938-8606D6F019CB}" type="pres">
      <dgm:prSet presAssocID="{378E63F9-D8EC-433B-96BD-42D204A44063}" presName="sibTrans" presStyleCnt="0"/>
      <dgm:spPr/>
    </dgm:pt>
    <dgm:pt modelId="{1EF6A938-F227-418D-984F-C7FE9B61A23D}" type="pres">
      <dgm:prSet presAssocID="{9E425088-6529-4D5F-A956-B1A7785BF073}" presName="node" presStyleLbl="node1" presStyleIdx="3" presStyleCnt="5">
        <dgm:presLayoutVars>
          <dgm:bulletEnabled val="1"/>
        </dgm:presLayoutVars>
      </dgm:prSet>
      <dgm:spPr/>
    </dgm:pt>
    <dgm:pt modelId="{F7806D9C-2A49-4C8C-B8D6-68E103B9019E}" type="pres">
      <dgm:prSet presAssocID="{BB25C825-5BAA-46DB-9E02-4E00CB7F7F32}" presName="sibTrans" presStyleCnt="0"/>
      <dgm:spPr/>
    </dgm:pt>
    <dgm:pt modelId="{2207E6F9-82E8-45C4-8165-C5C80C24FE81}" type="pres">
      <dgm:prSet presAssocID="{2A24316B-D158-4CC6-9C2C-4689C9833523}" presName="node" presStyleLbl="node1" presStyleIdx="4" presStyleCnt="5">
        <dgm:presLayoutVars>
          <dgm:bulletEnabled val="1"/>
        </dgm:presLayoutVars>
      </dgm:prSet>
      <dgm:spPr/>
    </dgm:pt>
  </dgm:ptLst>
  <dgm:cxnLst>
    <dgm:cxn modelId="{39EE3E1B-323C-4C16-8522-7E7A29233E9B}" type="presOf" srcId="{682DE022-6C13-459B-8CD3-10087689FF04}" destId="{9962A1A2-4F35-421A-9CDC-2AFCE5474194}" srcOrd="0" destOrd="0" presId="urn:microsoft.com/office/officeart/2005/8/layout/default"/>
    <dgm:cxn modelId="{F99F971E-6267-4087-ABC8-B9DBA9EDF2AA}" srcId="{682DE022-6C13-459B-8CD3-10087689FF04}" destId="{9E425088-6529-4D5F-A956-B1A7785BF073}" srcOrd="3" destOrd="0" parTransId="{78FB3A15-9A71-4E5B-A2C3-58C9F98A3E4B}" sibTransId="{BB25C825-5BAA-46DB-9E02-4E00CB7F7F32}"/>
    <dgm:cxn modelId="{DFA0EA43-D7BF-48B2-8FA7-0CB04E37D927}" type="presOf" srcId="{2A24316B-D158-4CC6-9C2C-4689C9833523}" destId="{2207E6F9-82E8-45C4-8165-C5C80C24FE81}" srcOrd="0" destOrd="0" presId="urn:microsoft.com/office/officeart/2005/8/layout/default"/>
    <dgm:cxn modelId="{14A50E4B-5EF3-4302-AFFE-19757E930DAD}" srcId="{682DE022-6C13-459B-8CD3-10087689FF04}" destId="{620E9E3B-48B4-4098-9EA6-B71686168592}" srcOrd="2" destOrd="0" parTransId="{B770E932-B73E-4CEE-A93E-F3A4FD9606C7}" sibTransId="{378E63F9-D8EC-433B-96BD-42D204A44063}"/>
    <dgm:cxn modelId="{88045979-32CC-4E60-A7FB-F2AF3661840E}" type="presOf" srcId="{9E425088-6529-4D5F-A956-B1A7785BF073}" destId="{1EF6A938-F227-418D-984F-C7FE9B61A23D}" srcOrd="0" destOrd="0" presId="urn:microsoft.com/office/officeart/2005/8/layout/default"/>
    <dgm:cxn modelId="{ECDDD27B-3B2E-449F-A529-ABD2DC8709E4}" srcId="{682DE022-6C13-459B-8CD3-10087689FF04}" destId="{4346309D-BC94-46E0-844A-6AC663BE2962}" srcOrd="1" destOrd="0" parTransId="{04053393-8A7F-4E42-AAFF-CF23B0B534EE}" sibTransId="{8989B360-81AA-4B5D-86E5-4ED5F114536C}"/>
    <dgm:cxn modelId="{48E5CB83-1AA5-4609-AA1F-2342202093C0}" type="presOf" srcId="{620E9E3B-48B4-4098-9EA6-B71686168592}" destId="{28D44C6A-FCD7-43F2-8178-A2B33054DAD1}" srcOrd="0" destOrd="0" presId="urn:microsoft.com/office/officeart/2005/8/layout/default"/>
    <dgm:cxn modelId="{99B80B88-3967-4AC7-A1FB-E02C7D63C42E}" type="presOf" srcId="{27A6FD96-66E6-4026-BB3F-442BBDD71339}" destId="{31939D1A-F816-4BAF-8033-3BEB91242334}" srcOrd="0" destOrd="0" presId="urn:microsoft.com/office/officeart/2005/8/layout/default"/>
    <dgm:cxn modelId="{BC074F9C-3312-4B89-9F0C-0F3514DB5ED6}" type="presOf" srcId="{4346309D-BC94-46E0-844A-6AC663BE2962}" destId="{BC90C291-0F09-4518-98F9-1D89D5B9B8A8}" srcOrd="0" destOrd="0" presId="urn:microsoft.com/office/officeart/2005/8/layout/default"/>
    <dgm:cxn modelId="{D610E1D1-1980-45E7-817F-AB4C13294246}" srcId="{682DE022-6C13-459B-8CD3-10087689FF04}" destId="{27A6FD96-66E6-4026-BB3F-442BBDD71339}" srcOrd="0" destOrd="0" parTransId="{D0416A1A-11F9-4AED-ADF1-50CEEE16C1A1}" sibTransId="{99390F05-384D-495B-B960-F8CA8695CEDE}"/>
    <dgm:cxn modelId="{CE7093D7-9A79-45D7-B064-25806E3F8D28}" srcId="{682DE022-6C13-459B-8CD3-10087689FF04}" destId="{2A24316B-D158-4CC6-9C2C-4689C9833523}" srcOrd="4" destOrd="0" parTransId="{FCFC330A-E3C9-43DE-B920-309154B99A99}" sibTransId="{62B78B68-CDC1-4A9F-BBB4-570A213A33E7}"/>
    <dgm:cxn modelId="{B53D1B58-998E-41CB-A4C0-C86BF1E29A23}" type="presParOf" srcId="{9962A1A2-4F35-421A-9CDC-2AFCE5474194}" destId="{31939D1A-F816-4BAF-8033-3BEB91242334}" srcOrd="0" destOrd="0" presId="urn:microsoft.com/office/officeart/2005/8/layout/default"/>
    <dgm:cxn modelId="{1B192783-E513-4068-9CF4-3ACCBDC2954D}" type="presParOf" srcId="{9962A1A2-4F35-421A-9CDC-2AFCE5474194}" destId="{4D55A466-A66F-4153-88E9-87276D28C3F1}" srcOrd="1" destOrd="0" presId="urn:microsoft.com/office/officeart/2005/8/layout/default"/>
    <dgm:cxn modelId="{5F21A189-BA1E-4964-BCF7-B52B27685A20}" type="presParOf" srcId="{9962A1A2-4F35-421A-9CDC-2AFCE5474194}" destId="{BC90C291-0F09-4518-98F9-1D89D5B9B8A8}" srcOrd="2" destOrd="0" presId="urn:microsoft.com/office/officeart/2005/8/layout/default"/>
    <dgm:cxn modelId="{83A3FFBE-91B9-46F5-81B0-2D6F57466DB9}" type="presParOf" srcId="{9962A1A2-4F35-421A-9CDC-2AFCE5474194}" destId="{D6E2CFF2-5582-42F7-ADFA-71F46D3E3E67}" srcOrd="3" destOrd="0" presId="urn:microsoft.com/office/officeart/2005/8/layout/default"/>
    <dgm:cxn modelId="{EA53FFBE-EA4D-4A0A-B682-A24498A7CBF6}" type="presParOf" srcId="{9962A1A2-4F35-421A-9CDC-2AFCE5474194}" destId="{28D44C6A-FCD7-43F2-8178-A2B33054DAD1}" srcOrd="4" destOrd="0" presId="urn:microsoft.com/office/officeart/2005/8/layout/default"/>
    <dgm:cxn modelId="{1EEB0AED-E4E5-4210-925F-6E7CBA88C196}" type="presParOf" srcId="{9962A1A2-4F35-421A-9CDC-2AFCE5474194}" destId="{CF3780F9-E7E5-4073-8938-8606D6F019CB}" srcOrd="5" destOrd="0" presId="urn:microsoft.com/office/officeart/2005/8/layout/default"/>
    <dgm:cxn modelId="{894832E1-C65B-41C2-AF4D-7C5FD479D5F4}" type="presParOf" srcId="{9962A1A2-4F35-421A-9CDC-2AFCE5474194}" destId="{1EF6A938-F227-418D-984F-C7FE9B61A23D}" srcOrd="6" destOrd="0" presId="urn:microsoft.com/office/officeart/2005/8/layout/default"/>
    <dgm:cxn modelId="{DBD75FF8-A018-494E-AAC3-669426C48D6F}" type="presParOf" srcId="{9962A1A2-4F35-421A-9CDC-2AFCE5474194}" destId="{F7806D9C-2A49-4C8C-B8D6-68E103B9019E}" srcOrd="7" destOrd="0" presId="urn:microsoft.com/office/officeart/2005/8/layout/default"/>
    <dgm:cxn modelId="{3804FE40-4D8A-403A-A9CF-B31724A0F395}" type="presParOf" srcId="{9962A1A2-4F35-421A-9CDC-2AFCE5474194}" destId="{2207E6F9-82E8-45C4-8165-C5C80C24FE8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619181-AD2C-40C5-BA26-003AAB4836F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F75D1C39-C3FE-4509-A268-BEF7756CAB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Greedy and Dynamic algorithms consistently produced accurate and reliable schedules across large, weighted datasets</a:t>
          </a:r>
        </a:p>
      </dgm:t>
    </dgm:pt>
    <dgm:pt modelId="{2FB7F829-F9B8-4B2C-A28B-FE9EE9FF40BD}" type="parTrans" cxnId="{5FB340FD-E7F4-4137-9248-1399DB226C4F}">
      <dgm:prSet/>
      <dgm:spPr/>
      <dgm:t>
        <a:bodyPr/>
        <a:lstStyle/>
        <a:p>
          <a:endParaRPr lang="en-US"/>
        </a:p>
      </dgm:t>
    </dgm:pt>
    <dgm:pt modelId="{BF0859B7-3893-4700-826A-84E0792553AC}" type="sibTrans" cxnId="{5FB340FD-E7F4-4137-9248-1399DB226C4F}">
      <dgm:prSet/>
      <dgm:spPr/>
      <dgm:t>
        <a:bodyPr/>
        <a:lstStyle/>
        <a:p>
          <a:endParaRPr lang="en-US"/>
        </a:p>
      </dgm:t>
    </dgm:pt>
    <dgm:pt modelId="{CAE404D2-1F8A-409E-9EFF-0CC7C557AD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Greedy proved to be the most practical option due to its extremely fast runtime and strong scalability.</a:t>
          </a:r>
        </a:p>
      </dgm:t>
    </dgm:pt>
    <dgm:pt modelId="{0C202412-3220-4F18-AFA5-5FE91526E361}" type="parTrans" cxnId="{F156705A-8AD9-4544-B96E-0F4ECBF0DC56}">
      <dgm:prSet/>
      <dgm:spPr/>
      <dgm:t>
        <a:bodyPr/>
        <a:lstStyle/>
        <a:p>
          <a:endParaRPr lang="en-US"/>
        </a:p>
      </dgm:t>
    </dgm:pt>
    <dgm:pt modelId="{F598DF4D-3FBD-4945-A132-086D01867C9C}" type="sibTrans" cxnId="{F156705A-8AD9-4544-B96E-0F4ECBF0DC56}">
      <dgm:prSet/>
      <dgm:spPr/>
      <dgm:t>
        <a:bodyPr/>
        <a:lstStyle/>
        <a:p>
          <a:endParaRPr lang="en-US"/>
        </a:p>
      </dgm:t>
    </dgm:pt>
    <dgm:pt modelId="{FA67C7BD-FBE4-4B29-B70A-9DD76137ED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Dynamic offered similar output quality but required more time, making it effective but less efficient for large-scale testing.</a:t>
          </a:r>
        </a:p>
      </dgm:t>
    </dgm:pt>
    <dgm:pt modelId="{D918C4EE-ACEB-4CCB-9D97-C46B64E90491}" type="parTrans" cxnId="{CC36089A-81F6-41B6-9911-2CB32BC55514}">
      <dgm:prSet/>
      <dgm:spPr/>
      <dgm:t>
        <a:bodyPr/>
        <a:lstStyle/>
        <a:p>
          <a:endParaRPr lang="en-US"/>
        </a:p>
      </dgm:t>
    </dgm:pt>
    <dgm:pt modelId="{8002AEC2-907C-45E1-8AF2-39502A5F83C6}" type="sibTrans" cxnId="{CC36089A-81F6-41B6-9911-2CB32BC55514}">
      <dgm:prSet/>
      <dgm:spPr/>
      <dgm:t>
        <a:bodyPr/>
        <a:lstStyle/>
        <a:p>
          <a:endParaRPr lang="en-US"/>
        </a:p>
      </dgm:t>
    </dgm:pt>
    <dgm:pt modelId="{B38EB3D5-6268-4334-8221-507C442EF2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Ant Colony Optimization generated more varied results but became significantly slower as dataset size and ant count increased.</a:t>
          </a:r>
        </a:p>
      </dgm:t>
    </dgm:pt>
    <dgm:pt modelId="{983C69AD-DC81-4C93-B20A-4389277F5FEB}" type="parTrans" cxnId="{4C786712-7639-4211-AC84-E6EEF79A5E4F}">
      <dgm:prSet/>
      <dgm:spPr/>
      <dgm:t>
        <a:bodyPr/>
        <a:lstStyle/>
        <a:p>
          <a:endParaRPr lang="en-US"/>
        </a:p>
      </dgm:t>
    </dgm:pt>
    <dgm:pt modelId="{3BAA0BDB-3511-4D9C-B69E-BA1B69FD4488}" type="sibTrans" cxnId="{4C786712-7639-4211-AC84-E6EEF79A5E4F}">
      <dgm:prSet/>
      <dgm:spPr/>
      <dgm:t>
        <a:bodyPr/>
        <a:lstStyle/>
        <a:p>
          <a:endParaRPr lang="en-US"/>
        </a:p>
      </dgm:t>
    </dgm:pt>
    <dgm:pt modelId="{07E016E9-69A2-4EE8-B3D7-51AED4348C8A}">
      <dgm:prSet/>
      <dgm:spPr>
        <a:solidFill>
          <a:schemeClr val="tx1">
            <a:lumMod val="5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/>
            <a:t>ACO may be better suited for smaller or specialized scheduling problems where longer computation times are acceptable.</a:t>
          </a:r>
        </a:p>
      </dgm:t>
    </dgm:pt>
    <dgm:pt modelId="{3D0D550E-A85F-4664-92C9-029053FD84CF}" type="parTrans" cxnId="{A05494B8-4EF4-4E83-95C0-1847CDC283DD}">
      <dgm:prSet/>
      <dgm:spPr/>
      <dgm:t>
        <a:bodyPr/>
        <a:lstStyle/>
        <a:p>
          <a:endParaRPr lang="en-US"/>
        </a:p>
      </dgm:t>
    </dgm:pt>
    <dgm:pt modelId="{08C7A8CF-E62C-4AEF-A7CB-09FCA1B159ED}" type="sibTrans" cxnId="{A05494B8-4EF4-4E83-95C0-1847CDC283DD}">
      <dgm:prSet/>
      <dgm:spPr/>
      <dgm:t>
        <a:bodyPr/>
        <a:lstStyle/>
        <a:p>
          <a:endParaRPr lang="en-US"/>
        </a:p>
      </dgm:t>
    </dgm:pt>
    <dgm:pt modelId="{1FB03B9B-EEA3-4242-BBED-8564AAA45CB5}">
      <dgm:prSet/>
      <dgm:spPr>
        <a:solidFill>
          <a:schemeClr val="tx1">
            <a:lumMod val="5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/>
            <a:t>Overall, for large real-world scheduling scenarios that prioritize speed and consistency, </a:t>
          </a:r>
          <a:r>
            <a:rPr lang="en-US" b="1"/>
            <a:t>Greedy is the most effective choice</a:t>
          </a:r>
          <a:r>
            <a:rPr lang="en-US"/>
            <a:t>, with Dynamic as a strong secondary option.</a:t>
          </a:r>
        </a:p>
      </dgm:t>
    </dgm:pt>
    <dgm:pt modelId="{A5E81C2F-A50A-4D75-B10B-4232EACF5B14}" type="parTrans" cxnId="{45735E63-7306-47C6-A07A-DB327EB06DFD}">
      <dgm:prSet/>
      <dgm:spPr/>
      <dgm:t>
        <a:bodyPr/>
        <a:lstStyle/>
        <a:p>
          <a:endParaRPr lang="en-US"/>
        </a:p>
      </dgm:t>
    </dgm:pt>
    <dgm:pt modelId="{099B0822-5251-4752-9962-468CFD5A8793}" type="sibTrans" cxnId="{45735E63-7306-47C6-A07A-DB327EB06DFD}">
      <dgm:prSet/>
      <dgm:spPr/>
      <dgm:t>
        <a:bodyPr/>
        <a:lstStyle/>
        <a:p>
          <a:endParaRPr lang="en-US"/>
        </a:p>
      </dgm:t>
    </dgm:pt>
    <dgm:pt modelId="{2C393E95-F462-45FB-B9CB-2A084DEE91ED}" type="pres">
      <dgm:prSet presAssocID="{DC619181-AD2C-40C5-BA26-003AAB4836F4}" presName="root" presStyleCnt="0">
        <dgm:presLayoutVars>
          <dgm:dir/>
          <dgm:resizeHandles val="exact"/>
        </dgm:presLayoutVars>
      </dgm:prSet>
      <dgm:spPr/>
    </dgm:pt>
    <dgm:pt modelId="{ADA77663-9744-4ECC-AEBA-5C122663BB84}" type="pres">
      <dgm:prSet presAssocID="{F75D1C39-C3FE-4509-A268-BEF7756CAB5A}" presName="compNode" presStyleCnt="0"/>
      <dgm:spPr/>
    </dgm:pt>
    <dgm:pt modelId="{9A11D08D-5E11-4D08-9333-C9D725A73EB9}" type="pres">
      <dgm:prSet presAssocID="{F75D1C39-C3FE-4509-A268-BEF7756CAB5A}" presName="bgRect" presStyleLbl="bgShp" presStyleIdx="0" presStyleCnt="6"/>
      <dgm:spPr>
        <a:solidFill>
          <a:schemeClr val="tx1">
            <a:lumMod val="50000"/>
          </a:schemeClr>
        </a:solidFill>
      </dgm:spPr>
    </dgm:pt>
    <dgm:pt modelId="{4D5BFA1E-F8F2-4C01-A1AC-D956A87C2426}" type="pres">
      <dgm:prSet presAssocID="{F75D1C39-C3FE-4509-A268-BEF7756CAB5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671407E-3FFD-41B6-97A0-4B61064E1DE4}" type="pres">
      <dgm:prSet presAssocID="{F75D1C39-C3FE-4509-A268-BEF7756CAB5A}" presName="spaceRect" presStyleCnt="0"/>
      <dgm:spPr/>
    </dgm:pt>
    <dgm:pt modelId="{DEA8A450-F756-43C1-A099-63636E128B1E}" type="pres">
      <dgm:prSet presAssocID="{F75D1C39-C3FE-4509-A268-BEF7756CAB5A}" presName="parTx" presStyleLbl="revTx" presStyleIdx="0" presStyleCnt="6">
        <dgm:presLayoutVars>
          <dgm:chMax val="0"/>
          <dgm:chPref val="0"/>
        </dgm:presLayoutVars>
      </dgm:prSet>
      <dgm:spPr/>
    </dgm:pt>
    <dgm:pt modelId="{1C6FFC3E-2B16-448F-BD9F-DA971BDEB449}" type="pres">
      <dgm:prSet presAssocID="{BF0859B7-3893-4700-826A-84E0792553AC}" presName="sibTrans" presStyleCnt="0"/>
      <dgm:spPr/>
    </dgm:pt>
    <dgm:pt modelId="{C20CEFD9-BB0C-4C82-B162-14469C51B56C}" type="pres">
      <dgm:prSet presAssocID="{CAE404D2-1F8A-409E-9EFF-0CC7C557AD8A}" presName="compNode" presStyleCnt="0"/>
      <dgm:spPr/>
    </dgm:pt>
    <dgm:pt modelId="{82F1C7AB-A153-4BC5-9AA6-70A073F31945}" type="pres">
      <dgm:prSet presAssocID="{CAE404D2-1F8A-409E-9EFF-0CC7C557AD8A}" presName="bgRect" presStyleLbl="bgShp" presStyleIdx="1" presStyleCnt="6"/>
      <dgm:spPr>
        <a:solidFill>
          <a:schemeClr val="tx1">
            <a:lumMod val="50000"/>
          </a:schemeClr>
        </a:solidFill>
      </dgm:spPr>
    </dgm:pt>
    <dgm:pt modelId="{F4A96A23-78C0-4DDB-82FC-CE0585C9EB9D}" type="pres">
      <dgm:prSet presAssocID="{CAE404D2-1F8A-409E-9EFF-0CC7C557AD8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645558E2-DE51-4CC5-8E42-B09116DB5EF0}" type="pres">
      <dgm:prSet presAssocID="{CAE404D2-1F8A-409E-9EFF-0CC7C557AD8A}" presName="spaceRect" presStyleCnt="0"/>
      <dgm:spPr/>
    </dgm:pt>
    <dgm:pt modelId="{E4A5DC03-FE35-469E-9478-EE8AA40A299F}" type="pres">
      <dgm:prSet presAssocID="{CAE404D2-1F8A-409E-9EFF-0CC7C557AD8A}" presName="parTx" presStyleLbl="revTx" presStyleIdx="1" presStyleCnt="6">
        <dgm:presLayoutVars>
          <dgm:chMax val="0"/>
          <dgm:chPref val="0"/>
        </dgm:presLayoutVars>
      </dgm:prSet>
      <dgm:spPr/>
    </dgm:pt>
    <dgm:pt modelId="{1D153DFB-3C3E-4641-A5AA-FC536DECF4E2}" type="pres">
      <dgm:prSet presAssocID="{F598DF4D-3FBD-4945-A132-086D01867C9C}" presName="sibTrans" presStyleCnt="0"/>
      <dgm:spPr/>
    </dgm:pt>
    <dgm:pt modelId="{835E6FF6-8322-45BD-A6A4-EF6C0D4EF456}" type="pres">
      <dgm:prSet presAssocID="{FA67C7BD-FBE4-4B29-B70A-9DD76137EDF1}" presName="compNode" presStyleCnt="0"/>
      <dgm:spPr/>
    </dgm:pt>
    <dgm:pt modelId="{F54C81D7-E113-48A5-A4DF-4C041286FB86}" type="pres">
      <dgm:prSet presAssocID="{FA67C7BD-FBE4-4B29-B70A-9DD76137EDF1}" presName="bgRect" presStyleLbl="bgShp" presStyleIdx="2" presStyleCnt="6"/>
      <dgm:spPr>
        <a:solidFill>
          <a:schemeClr val="tx1">
            <a:lumMod val="50000"/>
          </a:schemeClr>
        </a:solidFill>
      </dgm:spPr>
    </dgm:pt>
    <dgm:pt modelId="{21A18718-59DD-4A9E-AD58-E823E34CDAD3}" type="pres">
      <dgm:prSet presAssocID="{FA67C7BD-FBE4-4B29-B70A-9DD76137EDF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5C2C9D77-D8A3-4F44-A0D5-40B341B590F7}" type="pres">
      <dgm:prSet presAssocID="{FA67C7BD-FBE4-4B29-B70A-9DD76137EDF1}" presName="spaceRect" presStyleCnt="0"/>
      <dgm:spPr/>
    </dgm:pt>
    <dgm:pt modelId="{2D3B6BC6-74E9-49F6-AF2F-A22570B40671}" type="pres">
      <dgm:prSet presAssocID="{FA67C7BD-FBE4-4B29-B70A-9DD76137EDF1}" presName="parTx" presStyleLbl="revTx" presStyleIdx="2" presStyleCnt="6">
        <dgm:presLayoutVars>
          <dgm:chMax val="0"/>
          <dgm:chPref val="0"/>
        </dgm:presLayoutVars>
      </dgm:prSet>
      <dgm:spPr/>
    </dgm:pt>
    <dgm:pt modelId="{104BA7BC-B747-45D1-A09C-584253154809}" type="pres">
      <dgm:prSet presAssocID="{8002AEC2-907C-45E1-8AF2-39502A5F83C6}" presName="sibTrans" presStyleCnt="0"/>
      <dgm:spPr/>
    </dgm:pt>
    <dgm:pt modelId="{014D9C4D-FD59-4F1F-80E5-D1434C306FBD}" type="pres">
      <dgm:prSet presAssocID="{B38EB3D5-6268-4334-8221-507C442EF27C}" presName="compNode" presStyleCnt="0"/>
      <dgm:spPr/>
    </dgm:pt>
    <dgm:pt modelId="{53DF9BB7-35DC-4AA3-B2CC-8FE389D84BF2}" type="pres">
      <dgm:prSet presAssocID="{B38EB3D5-6268-4334-8221-507C442EF27C}" presName="bgRect" presStyleLbl="bgShp" presStyleIdx="3" presStyleCnt="6"/>
      <dgm:spPr>
        <a:solidFill>
          <a:schemeClr val="tx1">
            <a:lumMod val="50000"/>
          </a:schemeClr>
        </a:solidFill>
      </dgm:spPr>
    </dgm:pt>
    <dgm:pt modelId="{7FDED9B8-0168-4549-AD3A-3355D6D87A8B}" type="pres">
      <dgm:prSet presAssocID="{B38EB3D5-6268-4334-8221-507C442EF27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E0548EE-ABF9-444A-ADB8-DE87008459EC}" type="pres">
      <dgm:prSet presAssocID="{B38EB3D5-6268-4334-8221-507C442EF27C}" presName="spaceRect" presStyleCnt="0"/>
      <dgm:spPr/>
    </dgm:pt>
    <dgm:pt modelId="{8F7C2C41-CE77-4C06-95F9-80BD91DE06AB}" type="pres">
      <dgm:prSet presAssocID="{B38EB3D5-6268-4334-8221-507C442EF27C}" presName="parTx" presStyleLbl="revTx" presStyleIdx="3" presStyleCnt="6">
        <dgm:presLayoutVars>
          <dgm:chMax val="0"/>
          <dgm:chPref val="0"/>
        </dgm:presLayoutVars>
      </dgm:prSet>
      <dgm:spPr/>
    </dgm:pt>
    <dgm:pt modelId="{23D37CC3-9B1E-4002-8E13-F2D7E35010DA}" type="pres">
      <dgm:prSet presAssocID="{3BAA0BDB-3511-4D9C-B69E-BA1B69FD4488}" presName="sibTrans" presStyleCnt="0"/>
      <dgm:spPr/>
    </dgm:pt>
    <dgm:pt modelId="{51033958-5725-4DE1-A154-20CD3DD95F1B}" type="pres">
      <dgm:prSet presAssocID="{07E016E9-69A2-4EE8-B3D7-51AED4348C8A}" presName="compNode" presStyleCnt="0"/>
      <dgm:spPr/>
    </dgm:pt>
    <dgm:pt modelId="{1866EB2E-1FF3-4650-A5A5-798576648792}" type="pres">
      <dgm:prSet presAssocID="{07E016E9-69A2-4EE8-B3D7-51AED4348C8A}" presName="bgRect" presStyleLbl="bgShp" presStyleIdx="4" presStyleCnt="6"/>
      <dgm:spPr>
        <a:solidFill>
          <a:schemeClr val="tx1">
            <a:lumMod val="50000"/>
          </a:schemeClr>
        </a:solidFill>
      </dgm:spPr>
    </dgm:pt>
    <dgm:pt modelId="{E80D0B70-AF2E-4F1D-9ECC-75BD9A1B0320}" type="pres">
      <dgm:prSet presAssocID="{07E016E9-69A2-4EE8-B3D7-51AED4348C8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87FA6AF0-BACD-45D5-B15A-60446CC39285}" type="pres">
      <dgm:prSet presAssocID="{07E016E9-69A2-4EE8-B3D7-51AED4348C8A}" presName="spaceRect" presStyleCnt="0"/>
      <dgm:spPr/>
    </dgm:pt>
    <dgm:pt modelId="{3416FD47-52B1-473A-A21C-AA772BD1C953}" type="pres">
      <dgm:prSet presAssocID="{07E016E9-69A2-4EE8-B3D7-51AED4348C8A}" presName="parTx" presStyleLbl="revTx" presStyleIdx="4" presStyleCnt="6">
        <dgm:presLayoutVars>
          <dgm:chMax val="0"/>
          <dgm:chPref val="0"/>
        </dgm:presLayoutVars>
      </dgm:prSet>
      <dgm:spPr/>
    </dgm:pt>
    <dgm:pt modelId="{D80E554B-A74D-4F90-8D14-001789831626}" type="pres">
      <dgm:prSet presAssocID="{08C7A8CF-E62C-4AEF-A7CB-09FCA1B159ED}" presName="sibTrans" presStyleCnt="0"/>
      <dgm:spPr/>
    </dgm:pt>
    <dgm:pt modelId="{2557971C-66C0-4ECA-9A91-87781B43509D}" type="pres">
      <dgm:prSet presAssocID="{1FB03B9B-EEA3-4242-BBED-8564AAA45CB5}" presName="compNode" presStyleCnt="0"/>
      <dgm:spPr/>
    </dgm:pt>
    <dgm:pt modelId="{38B98CC6-6C6F-4905-9F74-5FDCDC78B0C3}" type="pres">
      <dgm:prSet presAssocID="{1FB03B9B-EEA3-4242-BBED-8564AAA45CB5}" presName="bgRect" presStyleLbl="bgShp" presStyleIdx="5" presStyleCnt="6" custLinFactNeighborX="-5" custLinFactNeighborY="-5710"/>
      <dgm:spPr>
        <a:solidFill>
          <a:schemeClr val="tx1">
            <a:lumMod val="50000"/>
          </a:schemeClr>
        </a:solidFill>
      </dgm:spPr>
    </dgm:pt>
    <dgm:pt modelId="{E163F6FE-4E65-47D9-B2CC-EA3F678ED8C4}" type="pres">
      <dgm:prSet presAssocID="{1FB03B9B-EEA3-4242-BBED-8564AAA45CB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8A5CCDB1-DF92-4E84-8F6E-880C151FCD34}" type="pres">
      <dgm:prSet presAssocID="{1FB03B9B-EEA3-4242-BBED-8564AAA45CB5}" presName="spaceRect" presStyleCnt="0"/>
      <dgm:spPr/>
    </dgm:pt>
    <dgm:pt modelId="{A6D02FFF-7899-49CD-B71A-8BBF09356CCE}" type="pres">
      <dgm:prSet presAssocID="{1FB03B9B-EEA3-4242-BBED-8564AAA45CB5}" presName="parTx" presStyleLbl="revTx" presStyleIdx="5" presStyleCnt="6" custScaleX="99473" custScaleY="104170">
        <dgm:presLayoutVars>
          <dgm:chMax val="0"/>
          <dgm:chPref val="0"/>
        </dgm:presLayoutVars>
      </dgm:prSet>
      <dgm:spPr/>
    </dgm:pt>
  </dgm:ptLst>
  <dgm:cxnLst>
    <dgm:cxn modelId="{4C786712-7639-4211-AC84-E6EEF79A5E4F}" srcId="{DC619181-AD2C-40C5-BA26-003AAB4836F4}" destId="{B38EB3D5-6268-4334-8221-507C442EF27C}" srcOrd="3" destOrd="0" parTransId="{983C69AD-DC81-4C93-B20A-4389277F5FEB}" sibTransId="{3BAA0BDB-3511-4D9C-B69E-BA1B69FD4488}"/>
    <dgm:cxn modelId="{0F5F8924-BB4F-4AB8-8791-38DD24ED9494}" type="presOf" srcId="{07E016E9-69A2-4EE8-B3D7-51AED4348C8A}" destId="{3416FD47-52B1-473A-A21C-AA772BD1C953}" srcOrd="0" destOrd="0" presId="urn:microsoft.com/office/officeart/2018/2/layout/IconVerticalSolidList"/>
    <dgm:cxn modelId="{DC3BD538-20DE-42DD-9D9B-A4AF988EB3B2}" type="presOf" srcId="{DC619181-AD2C-40C5-BA26-003AAB4836F4}" destId="{2C393E95-F462-45FB-B9CB-2A084DEE91ED}" srcOrd="0" destOrd="0" presId="urn:microsoft.com/office/officeart/2018/2/layout/IconVerticalSolidList"/>
    <dgm:cxn modelId="{4761F53B-3C3A-4BE3-A18D-CB7DBFD2CF23}" type="presOf" srcId="{CAE404D2-1F8A-409E-9EFF-0CC7C557AD8A}" destId="{E4A5DC03-FE35-469E-9478-EE8AA40A299F}" srcOrd="0" destOrd="0" presId="urn:microsoft.com/office/officeart/2018/2/layout/IconVerticalSolidList"/>
    <dgm:cxn modelId="{45735E63-7306-47C6-A07A-DB327EB06DFD}" srcId="{DC619181-AD2C-40C5-BA26-003AAB4836F4}" destId="{1FB03B9B-EEA3-4242-BBED-8564AAA45CB5}" srcOrd="5" destOrd="0" parTransId="{A5E81C2F-A50A-4D75-B10B-4232EACF5B14}" sibTransId="{099B0822-5251-4752-9962-468CFD5A8793}"/>
    <dgm:cxn modelId="{F156705A-8AD9-4544-B96E-0F4ECBF0DC56}" srcId="{DC619181-AD2C-40C5-BA26-003AAB4836F4}" destId="{CAE404D2-1F8A-409E-9EFF-0CC7C557AD8A}" srcOrd="1" destOrd="0" parTransId="{0C202412-3220-4F18-AFA5-5FE91526E361}" sibTransId="{F598DF4D-3FBD-4945-A132-086D01867C9C}"/>
    <dgm:cxn modelId="{BBD9F57C-C2A1-40CB-B256-9C9BFE6EE221}" type="presOf" srcId="{B38EB3D5-6268-4334-8221-507C442EF27C}" destId="{8F7C2C41-CE77-4C06-95F9-80BD91DE06AB}" srcOrd="0" destOrd="0" presId="urn:microsoft.com/office/officeart/2018/2/layout/IconVerticalSolidList"/>
    <dgm:cxn modelId="{CA126997-491C-4D8C-84D4-5BD634BABAC9}" type="presOf" srcId="{FA67C7BD-FBE4-4B29-B70A-9DD76137EDF1}" destId="{2D3B6BC6-74E9-49F6-AF2F-A22570B40671}" srcOrd="0" destOrd="0" presId="urn:microsoft.com/office/officeart/2018/2/layout/IconVerticalSolidList"/>
    <dgm:cxn modelId="{CC36089A-81F6-41B6-9911-2CB32BC55514}" srcId="{DC619181-AD2C-40C5-BA26-003AAB4836F4}" destId="{FA67C7BD-FBE4-4B29-B70A-9DD76137EDF1}" srcOrd="2" destOrd="0" parTransId="{D918C4EE-ACEB-4CCB-9D97-C46B64E90491}" sibTransId="{8002AEC2-907C-45E1-8AF2-39502A5F83C6}"/>
    <dgm:cxn modelId="{A05494B8-4EF4-4E83-95C0-1847CDC283DD}" srcId="{DC619181-AD2C-40C5-BA26-003AAB4836F4}" destId="{07E016E9-69A2-4EE8-B3D7-51AED4348C8A}" srcOrd="4" destOrd="0" parTransId="{3D0D550E-A85F-4664-92C9-029053FD84CF}" sibTransId="{08C7A8CF-E62C-4AEF-A7CB-09FCA1B159ED}"/>
    <dgm:cxn modelId="{F83D45B9-89BA-4B99-B888-EBEF09E0F99F}" type="presOf" srcId="{F75D1C39-C3FE-4509-A268-BEF7756CAB5A}" destId="{DEA8A450-F756-43C1-A099-63636E128B1E}" srcOrd="0" destOrd="0" presId="urn:microsoft.com/office/officeart/2018/2/layout/IconVerticalSolidList"/>
    <dgm:cxn modelId="{D20396CF-7E81-4E97-825A-4A61F3153A3B}" type="presOf" srcId="{1FB03B9B-EEA3-4242-BBED-8564AAA45CB5}" destId="{A6D02FFF-7899-49CD-B71A-8BBF09356CCE}" srcOrd="0" destOrd="0" presId="urn:microsoft.com/office/officeart/2018/2/layout/IconVerticalSolidList"/>
    <dgm:cxn modelId="{5FB340FD-E7F4-4137-9248-1399DB226C4F}" srcId="{DC619181-AD2C-40C5-BA26-003AAB4836F4}" destId="{F75D1C39-C3FE-4509-A268-BEF7756CAB5A}" srcOrd="0" destOrd="0" parTransId="{2FB7F829-F9B8-4B2C-A28B-FE9EE9FF40BD}" sibTransId="{BF0859B7-3893-4700-826A-84E0792553AC}"/>
    <dgm:cxn modelId="{C6B3BDF0-2486-4596-9E6E-605CF3C7DBDC}" type="presParOf" srcId="{2C393E95-F462-45FB-B9CB-2A084DEE91ED}" destId="{ADA77663-9744-4ECC-AEBA-5C122663BB84}" srcOrd="0" destOrd="0" presId="urn:microsoft.com/office/officeart/2018/2/layout/IconVerticalSolidList"/>
    <dgm:cxn modelId="{177E83DA-8940-46D6-A1EB-94253F96D908}" type="presParOf" srcId="{ADA77663-9744-4ECC-AEBA-5C122663BB84}" destId="{9A11D08D-5E11-4D08-9333-C9D725A73EB9}" srcOrd="0" destOrd="0" presId="urn:microsoft.com/office/officeart/2018/2/layout/IconVerticalSolidList"/>
    <dgm:cxn modelId="{E09436F9-C7C0-4322-9012-AB7B7E8DEB4A}" type="presParOf" srcId="{ADA77663-9744-4ECC-AEBA-5C122663BB84}" destId="{4D5BFA1E-F8F2-4C01-A1AC-D956A87C2426}" srcOrd="1" destOrd="0" presId="urn:microsoft.com/office/officeart/2018/2/layout/IconVerticalSolidList"/>
    <dgm:cxn modelId="{9D60EDB6-167A-4E14-971D-1F15F32746F7}" type="presParOf" srcId="{ADA77663-9744-4ECC-AEBA-5C122663BB84}" destId="{0671407E-3FFD-41B6-97A0-4B61064E1DE4}" srcOrd="2" destOrd="0" presId="urn:microsoft.com/office/officeart/2018/2/layout/IconVerticalSolidList"/>
    <dgm:cxn modelId="{BF83567D-DE36-4087-8000-AAC2780BD63B}" type="presParOf" srcId="{ADA77663-9744-4ECC-AEBA-5C122663BB84}" destId="{DEA8A450-F756-43C1-A099-63636E128B1E}" srcOrd="3" destOrd="0" presId="urn:microsoft.com/office/officeart/2018/2/layout/IconVerticalSolidList"/>
    <dgm:cxn modelId="{419B79E0-644D-4A08-9AF8-BFF581691FA3}" type="presParOf" srcId="{2C393E95-F462-45FB-B9CB-2A084DEE91ED}" destId="{1C6FFC3E-2B16-448F-BD9F-DA971BDEB449}" srcOrd="1" destOrd="0" presId="urn:microsoft.com/office/officeart/2018/2/layout/IconVerticalSolidList"/>
    <dgm:cxn modelId="{CDD85F96-52D7-4F38-B60F-569E3D9AA68D}" type="presParOf" srcId="{2C393E95-F462-45FB-B9CB-2A084DEE91ED}" destId="{C20CEFD9-BB0C-4C82-B162-14469C51B56C}" srcOrd="2" destOrd="0" presId="urn:microsoft.com/office/officeart/2018/2/layout/IconVerticalSolidList"/>
    <dgm:cxn modelId="{5A4151C3-C24B-4A2B-8589-ABD4B46FE8E3}" type="presParOf" srcId="{C20CEFD9-BB0C-4C82-B162-14469C51B56C}" destId="{82F1C7AB-A153-4BC5-9AA6-70A073F31945}" srcOrd="0" destOrd="0" presId="urn:microsoft.com/office/officeart/2018/2/layout/IconVerticalSolidList"/>
    <dgm:cxn modelId="{4A6D0870-91D2-4451-879F-1D0D013C0C72}" type="presParOf" srcId="{C20CEFD9-BB0C-4C82-B162-14469C51B56C}" destId="{F4A96A23-78C0-4DDB-82FC-CE0585C9EB9D}" srcOrd="1" destOrd="0" presId="urn:microsoft.com/office/officeart/2018/2/layout/IconVerticalSolidList"/>
    <dgm:cxn modelId="{312E2465-9E26-410D-B5E1-D9EBD176461B}" type="presParOf" srcId="{C20CEFD9-BB0C-4C82-B162-14469C51B56C}" destId="{645558E2-DE51-4CC5-8E42-B09116DB5EF0}" srcOrd="2" destOrd="0" presId="urn:microsoft.com/office/officeart/2018/2/layout/IconVerticalSolidList"/>
    <dgm:cxn modelId="{315DD2AD-2B15-45D2-9DBD-54026CE71E1D}" type="presParOf" srcId="{C20CEFD9-BB0C-4C82-B162-14469C51B56C}" destId="{E4A5DC03-FE35-469E-9478-EE8AA40A299F}" srcOrd="3" destOrd="0" presId="urn:microsoft.com/office/officeart/2018/2/layout/IconVerticalSolidList"/>
    <dgm:cxn modelId="{C5F64C21-6B1C-4509-A7A4-74892C069DE6}" type="presParOf" srcId="{2C393E95-F462-45FB-B9CB-2A084DEE91ED}" destId="{1D153DFB-3C3E-4641-A5AA-FC536DECF4E2}" srcOrd="3" destOrd="0" presId="urn:microsoft.com/office/officeart/2018/2/layout/IconVerticalSolidList"/>
    <dgm:cxn modelId="{28C0C8DD-7758-486C-8808-A563B628BAB7}" type="presParOf" srcId="{2C393E95-F462-45FB-B9CB-2A084DEE91ED}" destId="{835E6FF6-8322-45BD-A6A4-EF6C0D4EF456}" srcOrd="4" destOrd="0" presId="urn:microsoft.com/office/officeart/2018/2/layout/IconVerticalSolidList"/>
    <dgm:cxn modelId="{C09B524D-9E50-437C-AFC9-2CABCDD72E40}" type="presParOf" srcId="{835E6FF6-8322-45BD-A6A4-EF6C0D4EF456}" destId="{F54C81D7-E113-48A5-A4DF-4C041286FB86}" srcOrd="0" destOrd="0" presId="urn:microsoft.com/office/officeart/2018/2/layout/IconVerticalSolidList"/>
    <dgm:cxn modelId="{945118FB-4628-4CC0-A871-64A1BE91C1A8}" type="presParOf" srcId="{835E6FF6-8322-45BD-A6A4-EF6C0D4EF456}" destId="{21A18718-59DD-4A9E-AD58-E823E34CDAD3}" srcOrd="1" destOrd="0" presId="urn:microsoft.com/office/officeart/2018/2/layout/IconVerticalSolidList"/>
    <dgm:cxn modelId="{F3369BE0-EF64-41FE-8E5D-EBFD68826C5A}" type="presParOf" srcId="{835E6FF6-8322-45BD-A6A4-EF6C0D4EF456}" destId="{5C2C9D77-D8A3-4F44-A0D5-40B341B590F7}" srcOrd="2" destOrd="0" presId="urn:microsoft.com/office/officeart/2018/2/layout/IconVerticalSolidList"/>
    <dgm:cxn modelId="{57DCC9DA-7A72-49E1-9BD8-41F094AF285F}" type="presParOf" srcId="{835E6FF6-8322-45BD-A6A4-EF6C0D4EF456}" destId="{2D3B6BC6-74E9-49F6-AF2F-A22570B40671}" srcOrd="3" destOrd="0" presId="urn:microsoft.com/office/officeart/2018/2/layout/IconVerticalSolidList"/>
    <dgm:cxn modelId="{ABFEA9D5-092D-479B-AADC-D0C882B80272}" type="presParOf" srcId="{2C393E95-F462-45FB-B9CB-2A084DEE91ED}" destId="{104BA7BC-B747-45D1-A09C-584253154809}" srcOrd="5" destOrd="0" presId="urn:microsoft.com/office/officeart/2018/2/layout/IconVerticalSolidList"/>
    <dgm:cxn modelId="{2C3901D7-EAD0-47A4-A23F-2891CDC222DC}" type="presParOf" srcId="{2C393E95-F462-45FB-B9CB-2A084DEE91ED}" destId="{014D9C4D-FD59-4F1F-80E5-D1434C306FBD}" srcOrd="6" destOrd="0" presId="urn:microsoft.com/office/officeart/2018/2/layout/IconVerticalSolidList"/>
    <dgm:cxn modelId="{432A3623-6DE5-4298-8959-7FE36B2C6F87}" type="presParOf" srcId="{014D9C4D-FD59-4F1F-80E5-D1434C306FBD}" destId="{53DF9BB7-35DC-4AA3-B2CC-8FE389D84BF2}" srcOrd="0" destOrd="0" presId="urn:microsoft.com/office/officeart/2018/2/layout/IconVerticalSolidList"/>
    <dgm:cxn modelId="{65E6723F-9A36-441F-A3A2-E7E8D16FB22C}" type="presParOf" srcId="{014D9C4D-FD59-4F1F-80E5-D1434C306FBD}" destId="{7FDED9B8-0168-4549-AD3A-3355D6D87A8B}" srcOrd="1" destOrd="0" presId="urn:microsoft.com/office/officeart/2018/2/layout/IconVerticalSolidList"/>
    <dgm:cxn modelId="{8BA33DD6-1CA5-4297-BC2A-A3EC25C4CD73}" type="presParOf" srcId="{014D9C4D-FD59-4F1F-80E5-D1434C306FBD}" destId="{CE0548EE-ABF9-444A-ADB8-DE87008459EC}" srcOrd="2" destOrd="0" presId="urn:microsoft.com/office/officeart/2018/2/layout/IconVerticalSolidList"/>
    <dgm:cxn modelId="{9E6193A6-9179-4854-B9EA-FDB3151A163A}" type="presParOf" srcId="{014D9C4D-FD59-4F1F-80E5-D1434C306FBD}" destId="{8F7C2C41-CE77-4C06-95F9-80BD91DE06AB}" srcOrd="3" destOrd="0" presId="urn:microsoft.com/office/officeart/2018/2/layout/IconVerticalSolidList"/>
    <dgm:cxn modelId="{29D25DF9-5746-4918-AD4E-876331030DEA}" type="presParOf" srcId="{2C393E95-F462-45FB-B9CB-2A084DEE91ED}" destId="{23D37CC3-9B1E-4002-8E13-F2D7E35010DA}" srcOrd="7" destOrd="0" presId="urn:microsoft.com/office/officeart/2018/2/layout/IconVerticalSolidList"/>
    <dgm:cxn modelId="{D20090A9-B499-4661-A58E-EE16DB1B7CDC}" type="presParOf" srcId="{2C393E95-F462-45FB-B9CB-2A084DEE91ED}" destId="{51033958-5725-4DE1-A154-20CD3DD95F1B}" srcOrd="8" destOrd="0" presId="urn:microsoft.com/office/officeart/2018/2/layout/IconVerticalSolidList"/>
    <dgm:cxn modelId="{8085B92C-0C00-4F93-AFA4-F109F3306A72}" type="presParOf" srcId="{51033958-5725-4DE1-A154-20CD3DD95F1B}" destId="{1866EB2E-1FF3-4650-A5A5-798576648792}" srcOrd="0" destOrd="0" presId="urn:microsoft.com/office/officeart/2018/2/layout/IconVerticalSolidList"/>
    <dgm:cxn modelId="{369EB73E-E573-461A-9A0C-974C25C7D516}" type="presParOf" srcId="{51033958-5725-4DE1-A154-20CD3DD95F1B}" destId="{E80D0B70-AF2E-4F1D-9ECC-75BD9A1B0320}" srcOrd="1" destOrd="0" presId="urn:microsoft.com/office/officeart/2018/2/layout/IconVerticalSolidList"/>
    <dgm:cxn modelId="{D58CF0F7-1E35-499A-B2CE-BED6F547EDF6}" type="presParOf" srcId="{51033958-5725-4DE1-A154-20CD3DD95F1B}" destId="{87FA6AF0-BACD-45D5-B15A-60446CC39285}" srcOrd="2" destOrd="0" presId="urn:microsoft.com/office/officeart/2018/2/layout/IconVerticalSolidList"/>
    <dgm:cxn modelId="{0FE78242-BF0F-4D5E-A0F4-C6BD394E99A9}" type="presParOf" srcId="{51033958-5725-4DE1-A154-20CD3DD95F1B}" destId="{3416FD47-52B1-473A-A21C-AA772BD1C953}" srcOrd="3" destOrd="0" presId="urn:microsoft.com/office/officeart/2018/2/layout/IconVerticalSolidList"/>
    <dgm:cxn modelId="{ECB859F2-D487-4CB7-9F0F-36B9084205B1}" type="presParOf" srcId="{2C393E95-F462-45FB-B9CB-2A084DEE91ED}" destId="{D80E554B-A74D-4F90-8D14-001789831626}" srcOrd="9" destOrd="0" presId="urn:microsoft.com/office/officeart/2018/2/layout/IconVerticalSolidList"/>
    <dgm:cxn modelId="{FF3B29AB-204F-4AFC-8EA7-8659BA52DB75}" type="presParOf" srcId="{2C393E95-F462-45FB-B9CB-2A084DEE91ED}" destId="{2557971C-66C0-4ECA-9A91-87781B43509D}" srcOrd="10" destOrd="0" presId="urn:microsoft.com/office/officeart/2018/2/layout/IconVerticalSolidList"/>
    <dgm:cxn modelId="{BE8C6DFF-A28B-4384-A949-554B386C56AD}" type="presParOf" srcId="{2557971C-66C0-4ECA-9A91-87781B43509D}" destId="{38B98CC6-6C6F-4905-9F74-5FDCDC78B0C3}" srcOrd="0" destOrd="0" presId="urn:microsoft.com/office/officeart/2018/2/layout/IconVerticalSolidList"/>
    <dgm:cxn modelId="{EF715AFD-F07B-4F42-B5A5-40F582A8055A}" type="presParOf" srcId="{2557971C-66C0-4ECA-9A91-87781B43509D}" destId="{E163F6FE-4E65-47D9-B2CC-EA3F678ED8C4}" srcOrd="1" destOrd="0" presId="urn:microsoft.com/office/officeart/2018/2/layout/IconVerticalSolidList"/>
    <dgm:cxn modelId="{4E6F44C0-B64F-4922-8F82-B874C8AFAB36}" type="presParOf" srcId="{2557971C-66C0-4ECA-9A91-87781B43509D}" destId="{8A5CCDB1-DF92-4E84-8F6E-880C151FCD34}" srcOrd="2" destOrd="0" presId="urn:microsoft.com/office/officeart/2018/2/layout/IconVerticalSolidList"/>
    <dgm:cxn modelId="{11D8085F-5760-4576-B808-62AE7C1D95EC}" type="presParOf" srcId="{2557971C-66C0-4ECA-9A91-87781B43509D}" destId="{A6D02FFF-7899-49CD-B71A-8BBF09356CC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39D1A-F816-4BAF-8033-3BEB91242334}">
      <dsp:nvSpPr>
        <dsp:cNvPr id="0" name=""/>
        <dsp:cNvSpPr/>
      </dsp:nvSpPr>
      <dsp:spPr>
        <a:xfrm>
          <a:off x="380174" y="539"/>
          <a:ext cx="2997914" cy="1798748"/>
        </a:xfrm>
        <a:prstGeom prst="rect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Greedy and Dynamic produced nearly identical schedules across all weighted datasets.</a:t>
          </a:r>
        </a:p>
      </dsp:txBody>
      <dsp:txXfrm>
        <a:off x="380174" y="539"/>
        <a:ext cx="2997914" cy="1798748"/>
      </dsp:txXfrm>
    </dsp:sp>
    <dsp:sp modelId="{BC90C291-0F09-4518-98F9-1D89D5B9B8A8}">
      <dsp:nvSpPr>
        <dsp:cNvPr id="0" name=""/>
        <dsp:cNvSpPr/>
      </dsp:nvSpPr>
      <dsp:spPr>
        <a:xfrm>
          <a:off x="3677880" y="539"/>
          <a:ext cx="2997914" cy="1798748"/>
        </a:xfrm>
        <a:prstGeom prst="rect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Both algorithms prioritized higher-weight tasks consistently, resulting in stable and predictable outputs.</a:t>
          </a:r>
        </a:p>
      </dsp:txBody>
      <dsp:txXfrm>
        <a:off x="3677880" y="539"/>
        <a:ext cx="2997914" cy="1798748"/>
      </dsp:txXfrm>
    </dsp:sp>
    <dsp:sp modelId="{28D44C6A-FCD7-43F2-8178-A2B33054DAD1}">
      <dsp:nvSpPr>
        <dsp:cNvPr id="0" name=""/>
        <dsp:cNvSpPr/>
      </dsp:nvSpPr>
      <dsp:spPr>
        <a:xfrm>
          <a:off x="6975586" y="539"/>
          <a:ext cx="2997914" cy="1798748"/>
        </a:xfrm>
        <a:prstGeom prst="rect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Ant Colony Optimization generated noticeably different schedules due to its probabilistic search process and smaller ant count.</a:t>
          </a:r>
        </a:p>
      </dsp:txBody>
      <dsp:txXfrm>
        <a:off x="6975586" y="539"/>
        <a:ext cx="2997914" cy="1798748"/>
      </dsp:txXfrm>
    </dsp:sp>
    <dsp:sp modelId="{1EF6A938-F227-418D-984F-C7FE9B61A23D}">
      <dsp:nvSpPr>
        <dsp:cNvPr id="0" name=""/>
        <dsp:cNvSpPr/>
      </dsp:nvSpPr>
      <dsp:spPr>
        <a:xfrm>
          <a:off x="2029027" y="2099080"/>
          <a:ext cx="2997914" cy="1798748"/>
        </a:xfrm>
        <a:prstGeom prst="rect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ACO’s reduced ant population led to less optimal solutions, especially on larger datasets.</a:t>
          </a:r>
        </a:p>
      </dsp:txBody>
      <dsp:txXfrm>
        <a:off x="2029027" y="2099080"/>
        <a:ext cx="2997914" cy="1798748"/>
      </dsp:txXfrm>
    </dsp:sp>
    <dsp:sp modelId="{2207E6F9-82E8-45C4-8165-C5C80C24FE81}">
      <dsp:nvSpPr>
        <dsp:cNvPr id="0" name=""/>
        <dsp:cNvSpPr/>
      </dsp:nvSpPr>
      <dsp:spPr>
        <a:xfrm>
          <a:off x="5326733" y="2099080"/>
          <a:ext cx="2997914" cy="1798748"/>
        </a:xfrm>
        <a:prstGeom prst="rect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Overall, Greedy and Dynamic delivered more consistent and dependable schedule quality, while ACO showed more variation with both strengths and gaps depending on parameters.</a:t>
          </a:r>
        </a:p>
      </dsp:txBody>
      <dsp:txXfrm>
        <a:off x="5326733" y="2099080"/>
        <a:ext cx="2997914" cy="17987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11D08D-5E11-4D08-9333-C9D725A73EB9}">
      <dsp:nvSpPr>
        <dsp:cNvPr id="0" name=""/>
        <dsp:cNvSpPr/>
      </dsp:nvSpPr>
      <dsp:spPr>
        <a:xfrm>
          <a:off x="0" y="466"/>
          <a:ext cx="10353675" cy="534502"/>
        </a:xfrm>
        <a:prstGeom prst="roundRect">
          <a:avLst>
            <a:gd name="adj" fmla="val 10000"/>
          </a:avLst>
        </a:prstGeom>
        <a:solidFill>
          <a:schemeClr val="tx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5BFA1E-F8F2-4C01-A1AC-D956A87C2426}">
      <dsp:nvSpPr>
        <dsp:cNvPr id="0" name=""/>
        <dsp:cNvSpPr/>
      </dsp:nvSpPr>
      <dsp:spPr>
        <a:xfrm>
          <a:off x="161687" y="120730"/>
          <a:ext cx="293976" cy="2939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A8A450-F756-43C1-A099-63636E128B1E}">
      <dsp:nvSpPr>
        <dsp:cNvPr id="0" name=""/>
        <dsp:cNvSpPr/>
      </dsp:nvSpPr>
      <dsp:spPr>
        <a:xfrm>
          <a:off x="617350" y="466"/>
          <a:ext cx="9736324" cy="534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8" tIns="56568" rIns="56568" bIns="565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Greedy and Dynamic algorithms consistently produced accurate and reliable schedules across large, weighted datasets</a:t>
          </a:r>
        </a:p>
      </dsp:txBody>
      <dsp:txXfrm>
        <a:off x="617350" y="466"/>
        <a:ext cx="9736324" cy="534502"/>
      </dsp:txXfrm>
    </dsp:sp>
    <dsp:sp modelId="{82F1C7AB-A153-4BC5-9AA6-70A073F31945}">
      <dsp:nvSpPr>
        <dsp:cNvPr id="0" name=""/>
        <dsp:cNvSpPr/>
      </dsp:nvSpPr>
      <dsp:spPr>
        <a:xfrm>
          <a:off x="0" y="668595"/>
          <a:ext cx="10353675" cy="534502"/>
        </a:xfrm>
        <a:prstGeom prst="roundRect">
          <a:avLst>
            <a:gd name="adj" fmla="val 10000"/>
          </a:avLst>
        </a:prstGeom>
        <a:solidFill>
          <a:schemeClr val="tx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A96A23-78C0-4DDB-82FC-CE0585C9EB9D}">
      <dsp:nvSpPr>
        <dsp:cNvPr id="0" name=""/>
        <dsp:cNvSpPr/>
      </dsp:nvSpPr>
      <dsp:spPr>
        <a:xfrm>
          <a:off x="161687" y="788858"/>
          <a:ext cx="293976" cy="2939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A5DC03-FE35-469E-9478-EE8AA40A299F}">
      <dsp:nvSpPr>
        <dsp:cNvPr id="0" name=""/>
        <dsp:cNvSpPr/>
      </dsp:nvSpPr>
      <dsp:spPr>
        <a:xfrm>
          <a:off x="617350" y="668595"/>
          <a:ext cx="9736324" cy="534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8" tIns="56568" rIns="56568" bIns="565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Greedy proved to be the most practical option due to its extremely fast runtime and strong scalability.</a:t>
          </a:r>
        </a:p>
      </dsp:txBody>
      <dsp:txXfrm>
        <a:off x="617350" y="668595"/>
        <a:ext cx="9736324" cy="534502"/>
      </dsp:txXfrm>
    </dsp:sp>
    <dsp:sp modelId="{F54C81D7-E113-48A5-A4DF-4C041286FB86}">
      <dsp:nvSpPr>
        <dsp:cNvPr id="0" name=""/>
        <dsp:cNvSpPr/>
      </dsp:nvSpPr>
      <dsp:spPr>
        <a:xfrm>
          <a:off x="0" y="1336724"/>
          <a:ext cx="10353675" cy="534502"/>
        </a:xfrm>
        <a:prstGeom prst="roundRect">
          <a:avLst>
            <a:gd name="adj" fmla="val 10000"/>
          </a:avLst>
        </a:prstGeom>
        <a:solidFill>
          <a:schemeClr val="tx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A18718-59DD-4A9E-AD58-E823E34CDAD3}">
      <dsp:nvSpPr>
        <dsp:cNvPr id="0" name=""/>
        <dsp:cNvSpPr/>
      </dsp:nvSpPr>
      <dsp:spPr>
        <a:xfrm>
          <a:off x="161687" y="1456987"/>
          <a:ext cx="293976" cy="2939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3B6BC6-74E9-49F6-AF2F-A22570B40671}">
      <dsp:nvSpPr>
        <dsp:cNvPr id="0" name=""/>
        <dsp:cNvSpPr/>
      </dsp:nvSpPr>
      <dsp:spPr>
        <a:xfrm>
          <a:off x="617350" y="1336724"/>
          <a:ext cx="9736324" cy="534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8" tIns="56568" rIns="56568" bIns="565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Dynamic offered similar output quality but required more time, making it effective but less efficient for large-scale testing.</a:t>
          </a:r>
        </a:p>
      </dsp:txBody>
      <dsp:txXfrm>
        <a:off x="617350" y="1336724"/>
        <a:ext cx="9736324" cy="534502"/>
      </dsp:txXfrm>
    </dsp:sp>
    <dsp:sp modelId="{53DF9BB7-35DC-4AA3-B2CC-8FE389D84BF2}">
      <dsp:nvSpPr>
        <dsp:cNvPr id="0" name=""/>
        <dsp:cNvSpPr/>
      </dsp:nvSpPr>
      <dsp:spPr>
        <a:xfrm>
          <a:off x="0" y="2004852"/>
          <a:ext cx="10353675" cy="534502"/>
        </a:xfrm>
        <a:prstGeom prst="roundRect">
          <a:avLst>
            <a:gd name="adj" fmla="val 10000"/>
          </a:avLst>
        </a:prstGeom>
        <a:solidFill>
          <a:schemeClr val="tx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ED9B8-0168-4549-AD3A-3355D6D87A8B}">
      <dsp:nvSpPr>
        <dsp:cNvPr id="0" name=""/>
        <dsp:cNvSpPr/>
      </dsp:nvSpPr>
      <dsp:spPr>
        <a:xfrm>
          <a:off x="161687" y="2125116"/>
          <a:ext cx="293976" cy="2939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C2C41-CE77-4C06-95F9-80BD91DE06AB}">
      <dsp:nvSpPr>
        <dsp:cNvPr id="0" name=""/>
        <dsp:cNvSpPr/>
      </dsp:nvSpPr>
      <dsp:spPr>
        <a:xfrm>
          <a:off x="617350" y="2004852"/>
          <a:ext cx="9736324" cy="534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8" tIns="56568" rIns="56568" bIns="565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Ant Colony Optimization generated more varied results but became significantly slower as dataset size and ant count increased.</a:t>
          </a:r>
        </a:p>
      </dsp:txBody>
      <dsp:txXfrm>
        <a:off x="617350" y="2004852"/>
        <a:ext cx="9736324" cy="534502"/>
      </dsp:txXfrm>
    </dsp:sp>
    <dsp:sp modelId="{1866EB2E-1FF3-4650-A5A5-798576648792}">
      <dsp:nvSpPr>
        <dsp:cNvPr id="0" name=""/>
        <dsp:cNvSpPr/>
      </dsp:nvSpPr>
      <dsp:spPr>
        <a:xfrm>
          <a:off x="0" y="2672981"/>
          <a:ext cx="10353675" cy="534502"/>
        </a:xfrm>
        <a:prstGeom prst="roundRect">
          <a:avLst>
            <a:gd name="adj" fmla="val 10000"/>
          </a:avLst>
        </a:prstGeom>
        <a:solidFill>
          <a:schemeClr val="tx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0D0B70-AF2E-4F1D-9ECC-75BD9A1B0320}">
      <dsp:nvSpPr>
        <dsp:cNvPr id="0" name=""/>
        <dsp:cNvSpPr/>
      </dsp:nvSpPr>
      <dsp:spPr>
        <a:xfrm>
          <a:off x="161687" y="2793244"/>
          <a:ext cx="293976" cy="2939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16FD47-52B1-473A-A21C-AA772BD1C953}">
      <dsp:nvSpPr>
        <dsp:cNvPr id="0" name=""/>
        <dsp:cNvSpPr/>
      </dsp:nvSpPr>
      <dsp:spPr>
        <a:xfrm>
          <a:off x="617350" y="2672981"/>
          <a:ext cx="9736324" cy="534502"/>
        </a:xfrm>
        <a:prstGeom prst="rect">
          <a:avLst/>
        </a:prstGeom>
        <a:solidFill>
          <a:schemeClr val="tx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8" tIns="56568" rIns="56568" bIns="565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ACO may be better suited for smaller or specialized scheduling problems where longer computation times are acceptable.</a:t>
          </a:r>
        </a:p>
      </dsp:txBody>
      <dsp:txXfrm>
        <a:off x="617350" y="2672981"/>
        <a:ext cx="9736324" cy="534502"/>
      </dsp:txXfrm>
    </dsp:sp>
    <dsp:sp modelId="{38B98CC6-6C6F-4905-9F74-5FDCDC78B0C3}">
      <dsp:nvSpPr>
        <dsp:cNvPr id="0" name=""/>
        <dsp:cNvSpPr/>
      </dsp:nvSpPr>
      <dsp:spPr>
        <a:xfrm>
          <a:off x="0" y="3321734"/>
          <a:ext cx="10353675" cy="534502"/>
        </a:xfrm>
        <a:prstGeom prst="roundRect">
          <a:avLst>
            <a:gd name="adj" fmla="val 10000"/>
          </a:avLst>
        </a:prstGeom>
        <a:solidFill>
          <a:schemeClr val="tx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63F6FE-4E65-47D9-B2CC-EA3F678ED8C4}">
      <dsp:nvSpPr>
        <dsp:cNvPr id="0" name=""/>
        <dsp:cNvSpPr/>
      </dsp:nvSpPr>
      <dsp:spPr>
        <a:xfrm>
          <a:off x="161687" y="3472517"/>
          <a:ext cx="293976" cy="29397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D02FFF-7899-49CD-B71A-8BBF09356CCE}">
      <dsp:nvSpPr>
        <dsp:cNvPr id="0" name=""/>
        <dsp:cNvSpPr/>
      </dsp:nvSpPr>
      <dsp:spPr>
        <a:xfrm>
          <a:off x="643006" y="3341110"/>
          <a:ext cx="9685013" cy="556791"/>
        </a:xfrm>
        <a:prstGeom prst="rect">
          <a:avLst/>
        </a:prstGeom>
        <a:solidFill>
          <a:schemeClr val="tx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8" tIns="56568" rIns="56568" bIns="565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Overall, for large real-world scheduling scenarios that prioritize speed and consistency, </a:t>
          </a:r>
          <a:r>
            <a:rPr lang="en-US" sz="1400" b="1" kern="1200"/>
            <a:t>Greedy is the most effective choice</a:t>
          </a:r>
          <a:r>
            <a:rPr lang="en-US" sz="1400" kern="1200"/>
            <a:t>, with Dynamic as a strong secondary option.</a:t>
          </a:r>
        </a:p>
      </dsp:txBody>
      <dsp:txXfrm>
        <a:off x="643006" y="3341110"/>
        <a:ext cx="9685013" cy="5567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3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828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0164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093818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6179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5849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6856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85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47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5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10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27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6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28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22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91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95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7F45AC6-C491-4585-A584-9CE2AF7D5500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30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3511A-F6DB-E77C-C20B-E40C18810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185" y="461729"/>
            <a:ext cx="4347753" cy="24933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/>
              <a:t>Telescope Scheduling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2020A-BBA2-DDC2-C057-84771B538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752" y="5157702"/>
            <a:ext cx="2354061" cy="15129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Remek Botwright</a:t>
            </a:r>
          </a:p>
          <a:p>
            <a:pPr algn="l"/>
            <a:r>
              <a:rPr lang="en-US" sz="1600">
                <a:solidFill>
                  <a:schemeClr val="tx2"/>
                </a:solidFill>
              </a:rPr>
              <a:t>Danny English</a:t>
            </a:r>
          </a:p>
          <a:p>
            <a:pPr algn="l"/>
            <a:r>
              <a:rPr lang="en-US" sz="1600">
                <a:solidFill>
                  <a:schemeClr val="tx2"/>
                </a:solidFill>
              </a:rPr>
              <a:t>Soren Richards</a:t>
            </a:r>
          </a:p>
          <a:p>
            <a:pPr algn="l"/>
            <a:r>
              <a:rPr lang="en-US" sz="1600">
                <a:solidFill>
                  <a:schemeClr val="tx2"/>
                </a:solidFill>
              </a:rPr>
              <a:t>Luke Sapp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ABCAC-044D-A1D4-FC2E-C0C436291C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317" r="13316" b="-1"/>
          <a:stretch>
            <a:fillRect/>
          </a:stretch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F3BAD9-7261-D1C1-FCFD-5345958C1359}"/>
              </a:ext>
            </a:extLst>
          </p:cNvPr>
          <p:cNvSpPr txBox="1"/>
          <p:nvPr/>
        </p:nvSpPr>
        <p:spPr>
          <a:xfrm>
            <a:off x="216752" y="277063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CSC - 2400</a:t>
            </a:r>
          </a:p>
        </p:txBody>
      </p:sp>
    </p:spTree>
    <p:extLst>
      <p:ext uri="{BB962C8B-B14F-4D97-AF65-F5344CB8AC3E}">
        <p14:creationId xmlns:p14="http://schemas.microsoft.com/office/powerpoint/2010/main" val="110308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904E1-A8CE-AA41-D8EE-2D2476FCE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Schedule Quality Comparison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31" name="Title 1">
            <a:extLst>
              <a:ext uri="{FF2B5EF4-FFF2-40B4-BE49-F238E27FC236}">
                <a16:creationId xmlns:a16="http://schemas.microsoft.com/office/drawing/2014/main" id="{C282F8A4-4699-F11A-5DD4-1071ED300A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0411204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03591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94CCC-595A-DD72-F439-35151D206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Final Summary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5" name="Title 1">
            <a:extLst>
              <a:ext uri="{FF2B5EF4-FFF2-40B4-BE49-F238E27FC236}">
                <a16:creationId xmlns:a16="http://schemas.microsoft.com/office/drawing/2014/main" id="{994BB105-A867-2386-7784-613E992870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2271113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78250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8A3BF5-3AFC-28F3-6CAD-E371050B53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7426885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42BFB-A7CD-64B9-EC61-F0AE72A6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682" y="3496574"/>
            <a:ext cx="6436104" cy="11386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01789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B475-D52C-EDA2-5806-9754BF88F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/>
              <a:t>What is Telescope Scheduling?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9A38B-6A23-1AC7-263B-C8823BBB7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0372" y="2014747"/>
            <a:ext cx="3078749" cy="40587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Font typeface="Wingdings 2" charset="2"/>
              <a:buChar char="•"/>
            </a:pPr>
            <a:r>
              <a:rPr lang="en-US"/>
              <a:t>A System that chooses which task should run next based on a priority queue and timing rules</a:t>
            </a:r>
          </a:p>
          <a:p>
            <a:pPr marL="285750" indent="-285750" algn="l">
              <a:buFont typeface="Wingdings 2" charset="2"/>
              <a:buChar char="•"/>
            </a:pPr>
            <a:r>
              <a:rPr lang="en-US"/>
              <a:t> Ensures high-value tasks get processed while keeping overall idle time low</a:t>
            </a:r>
          </a:p>
          <a:p>
            <a:pPr marL="285750" indent="-285750" algn="l">
              <a:buFont typeface="Wingdings 2" charset="2"/>
              <a:buChar char="•"/>
            </a:pPr>
            <a:r>
              <a:rPr lang="en-US"/>
              <a:t> Continuously updates the queue when conditions change, reshuffling tasks as needed.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0" name="Content Placeholder 9" descr="A diagram of a task&#10;&#10;AI-generated content may be incorrect.">
            <a:extLst>
              <a:ext uri="{FF2B5EF4-FFF2-40B4-BE49-F238E27FC236}">
                <a16:creationId xmlns:a16="http://schemas.microsoft.com/office/drawing/2014/main" id="{7CE1DB02-4FF5-E9EC-24F7-FA3D1C340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9" r="-1" b="2857"/>
          <a:stretch>
            <a:fillRect/>
          </a:stretch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81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DA1E4-5064-14FD-EAB8-F4C07A5F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105" y="1545142"/>
            <a:ext cx="6147406" cy="1170132"/>
          </a:xfrm>
        </p:spPr>
        <p:txBody>
          <a:bodyPr>
            <a:noAutofit/>
          </a:bodyPr>
          <a:lstStyle/>
          <a:p>
            <a:r>
              <a:rPr lang="en-US" sz="2400"/>
              <a:t>Analyze and compare three different Telescope Scheduling algorithms:</a:t>
            </a:r>
            <a:endParaRPr lang="en-US" sz="16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4" name="Graphic 3" descr="Dollar with solid fill">
            <a:extLst>
              <a:ext uri="{FF2B5EF4-FFF2-40B4-BE49-F238E27FC236}">
                <a16:creationId xmlns:a16="http://schemas.microsoft.com/office/drawing/2014/main" id="{C7473ED1-0FFB-CB4B-727D-DB48DD0AD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6254" y="4108300"/>
            <a:ext cx="1425102" cy="1425102"/>
          </a:xfrm>
          <a:prstGeom prst="rect">
            <a:avLst/>
          </a:prstGeom>
        </p:spPr>
      </p:pic>
      <p:pic>
        <p:nvPicPr>
          <p:cNvPr id="6" name="Graphic 5" descr="Daily calendar with solid fill">
            <a:extLst>
              <a:ext uri="{FF2B5EF4-FFF2-40B4-BE49-F238E27FC236}">
                <a16:creationId xmlns:a16="http://schemas.microsoft.com/office/drawing/2014/main" id="{654B0C32-8B3B-8345-7235-80E492397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3819" y="4108300"/>
            <a:ext cx="1425102" cy="1425102"/>
          </a:xfrm>
          <a:prstGeom prst="rect">
            <a:avLst/>
          </a:prstGeom>
        </p:spPr>
      </p:pic>
      <p:pic>
        <p:nvPicPr>
          <p:cNvPr id="8" name="Graphic 7" descr="Ant with solid fill">
            <a:extLst>
              <a:ext uri="{FF2B5EF4-FFF2-40B4-BE49-F238E27FC236}">
                <a16:creationId xmlns:a16="http://schemas.microsoft.com/office/drawing/2014/main" id="{693D37E5-3096-64B5-BA5F-33F25135B7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5199" y="4108300"/>
            <a:ext cx="1425102" cy="142510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FEE9ED6-2F14-72A9-F400-1E56DAFAF8EA}"/>
              </a:ext>
            </a:extLst>
          </p:cNvPr>
          <p:cNvSpPr txBox="1">
            <a:spLocks/>
          </p:cNvSpPr>
          <p:nvPr/>
        </p:nvSpPr>
        <p:spPr>
          <a:xfrm>
            <a:off x="919119" y="430892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u="sng"/>
              <a:t>Project Overview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01515F4-8E53-1BB2-29C0-BABC63F076BF}"/>
              </a:ext>
            </a:extLst>
          </p:cNvPr>
          <p:cNvSpPr txBox="1">
            <a:spLocks/>
          </p:cNvSpPr>
          <p:nvPr/>
        </p:nvSpPr>
        <p:spPr>
          <a:xfrm>
            <a:off x="1979323" y="1778399"/>
            <a:ext cx="1751671" cy="69960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/>
              <a:t>Goal</a:t>
            </a:r>
            <a:endParaRPr lang="en-US" sz="3200" b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DD3BBD1-C496-5A7D-EF14-41079A81080B}"/>
              </a:ext>
            </a:extLst>
          </p:cNvPr>
          <p:cNvSpPr txBox="1">
            <a:spLocks/>
          </p:cNvSpPr>
          <p:nvPr/>
        </p:nvSpPr>
        <p:spPr>
          <a:xfrm>
            <a:off x="2289611" y="3281719"/>
            <a:ext cx="1228220" cy="49438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u="sng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Greedy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C6D5FF-E2AC-60C0-E6F2-C1DEC43E061B}"/>
              </a:ext>
            </a:extLst>
          </p:cNvPr>
          <p:cNvSpPr txBox="1">
            <a:spLocks/>
          </p:cNvSpPr>
          <p:nvPr/>
        </p:nvSpPr>
        <p:spPr>
          <a:xfrm>
            <a:off x="4577199" y="3334766"/>
            <a:ext cx="2609125" cy="39647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u="sng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Dynamic Scheduling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F313CD7-1EE0-0627-DDF2-9941069F59E1}"/>
              </a:ext>
            </a:extLst>
          </p:cNvPr>
          <p:cNvSpPr txBox="1">
            <a:spLocks/>
          </p:cNvSpPr>
          <p:nvPr/>
        </p:nvSpPr>
        <p:spPr>
          <a:xfrm>
            <a:off x="7021124" y="3328828"/>
            <a:ext cx="3541359" cy="40521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u="sng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Ant Colony Optimization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77093A0-2DDD-695B-1E93-062EDB94E094}"/>
              </a:ext>
            </a:extLst>
          </p:cNvPr>
          <p:cNvSpPr/>
          <p:nvPr/>
        </p:nvSpPr>
        <p:spPr>
          <a:xfrm>
            <a:off x="4156200" y="1949680"/>
            <a:ext cx="850321" cy="361054"/>
          </a:xfrm>
          <a:prstGeom prst="rightArrow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6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F7218-EC39-4B2F-C8BE-8FD14C45B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600"/>
            <a:ext cx="597807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u="sng"/>
              <a:t>Dataset and testing setup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CD2EF-7C0A-03A1-07C6-4E5BDF5EB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46160" y="1828801"/>
            <a:ext cx="5978072" cy="3866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/>
              <a:t>Generated 1000 datasets of 1000 schedule items with weights using generative AI</a:t>
            </a:r>
          </a:p>
          <a:p>
            <a:pPr marL="285750" indent="-285750" algn="l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/>
              <a:t>Cut down testing to 100 data items due to per item time</a:t>
            </a: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285750" indent="-285750" algn="l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/>
              <a:t>Set up a python code to run all schedules through all algorithms, outputting time taken per schedule, as well as outputting the result schedules for each </a:t>
            </a:r>
            <a:r>
              <a:rPr lang="en-US" dirty="0"/>
              <a:t>algorithm</a:t>
            </a:r>
            <a:r>
              <a:rPr lang="en-US"/>
              <a:t> for the first schedule ran</a:t>
            </a: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5" name="Content Placeholder 4" descr="A computer screen with colorful text&#10;&#10;AI-generated content may be incorrect.">
            <a:extLst>
              <a:ext uri="{FF2B5EF4-FFF2-40B4-BE49-F238E27FC236}">
                <a16:creationId xmlns:a16="http://schemas.microsoft.com/office/drawing/2014/main" id="{083D5188-1BB2-8DE9-5BA4-7788D7781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2000"/>
                    </a14:imgEffect>
                    <a14:imgEffect>
                      <a14:brightnessContrast contrast="2000"/>
                    </a14:imgEffect>
                  </a14:imgLayer>
                </a14:imgProps>
              </a:ext>
            </a:extLst>
          </a:blip>
          <a:srcRect l="35041" r="20462" b="-2"/>
          <a:stretch>
            <a:fillRect/>
          </a:stretch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9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930E-1667-3E16-4EFC-91084A57E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754841"/>
            <a:ext cx="3706889" cy="927974"/>
          </a:xfrm>
          <a:noFill/>
        </p:spPr>
        <p:txBody>
          <a:bodyPr>
            <a:normAutofit/>
          </a:bodyPr>
          <a:lstStyle/>
          <a:p>
            <a:r>
              <a:rPr lang="en-US" sz="4800" u="sng">
                <a:solidFill>
                  <a:srgbClr val="FFC000"/>
                </a:solidFill>
              </a:rPr>
              <a:t>Greedy</a:t>
            </a:r>
            <a:endParaRPr lang="en-US" sz="4800">
              <a:solidFill>
                <a:srgbClr val="FFC000"/>
              </a:solidFill>
            </a:endParaRPr>
          </a:p>
        </p:txBody>
      </p:sp>
      <p:pic>
        <p:nvPicPr>
          <p:cNvPr id="6" name="Content Placeholder 5" descr="A diagram of a network&#10;&#10;AI-generated content may be incorrect.">
            <a:extLst>
              <a:ext uri="{FF2B5EF4-FFF2-40B4-BE49-F238E27FC236}">
                <a16:creationId xmlns:a16="http://schemas.microsoft.com/office/drawing/2014/main" id="{37905B80-0D44-6F8B-8DAD-CB10B07B4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285" y="956293"/>
            <a:ext cx="4313001" cy="476126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2E4A2-D1D0-C325-2ABE-CCE78BBCA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/>
              <a:t>Fastest of the 3 algorithms</a:t>
            </a:r>
          </a:p>
          <a:p>
            <a: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/>
              <a:t>Time complexity dominated by sorting algorithm speed, so the total algorithm is Θ(n log n)</a:t>
            </a:r>
          </a:p>
          <a:p>
            <a: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/>
              <a:t>Simplest of the 3 algorithms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333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EF541-4E84-6A78-FFCA-F1C6B51CC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028" y="155842"/>
            <a:ext cx="3706889" cy="1821918"/>
          </a:xfrm>
        </p:spPr>
        <p:txBody>
          <a:bodyPr>
            <a:normAutofit/>
          </a:bodyPr>
          <a:lstStyle/>
          <a:p>
            <a:r>
              <a:rPr lang="en-US" sz="4800" u="sng">
                <a:solidFill>
                  <a:srgbClr val="00B0F0"/>
                </a:solidFill>
              </a:rPr>
              <a:t>Dynamic Scheduling</a:t>
            </a:r>
            <a:endParaRPr lang="en-US" sz="4800">
              <a:solidFill>
                <a:srgbClr val="00B0F0"/>
              </a:solidFill>
            </a:endParaRPr>
          </a:p>
        </p:txBody>
      </p:sp>
      <p:pic>
        <p:nvPicPr>
          <p:cNvPr id="6" name="Content Placeholder 5" descr="A diagram of a process&#10;&#10;AI-generated content may be incorrect.">
            <a:extLst>
              <a:ext uri="{FF2B5EF4-FFF2-40B4-BE49-F238E27FC236}">
                <a16:creationId xmlns:a16="http://schemas.microsoft.com/office/drawing/2014/main" id="{65B680BD-B533-B3E1-B163-6BBF91BFF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607" y="1280712"/>
            <a:ext cx="6339211" cy="407143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27092-F889-2574-F361-19BBA6C67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85" y="2615625"/>
            <a:ext cx="3706889" cy="3359681"/>
          </a:xfrm>
        </p:spPr>
        <p:txBody>
          <a:bodyPr/>
          <a:lstStyle/>
          <a:p>
            <a:pPr marL="285750" indent="-285750">
              <a:buFont typeface="Arial" charset="2"/>
              <a:buChar char="•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Slightly longer than greedy</a:t>
            </a:r>
          </a:p>
          <a:p>
            <a:pPr marL="285750" indent="-285750">
              <a:buFont typeface="Arial" charset="2"/>
              <a:buChar char="•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Unoptimized has a rate of growth of 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Θ(n²), if pre-processed it could be lowered to Θ(n log n), making it near equal to greedy</a:t>
            </a:r>
          </a:p>
          <a:p>
            <a:pPr marL="285750" indent="-285750">
              <a:buFont typeface="Arial" charset="2"/>
              <a:buChar char="•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Far more complex than greedy, possibly more useful in unweighted schedules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70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277C8-835F-857A-D8D5-1FB78ABDD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155842"/>
            <a:ext cx="3706889" cy="1821918"/>
          </a:xfrm>
        </p:spPr>
        <p:txBody>
          <a:bodyPr>
            <a:normAutofit/>
          </a:bodyPr>
          <a:lstStyle/>
          <a:p>
            <a:r>
              <a:rPr lang="en-US" sz="4800" u="sng">
                <a:solidFill>
                  <a:srgbClr val="FF0000"/>
                </a:solidFill>
              </a:rPr>
              <a:t>Ant Colony Optimization</a:t>
            </a:r>
            <a:endParaRPr lang="en-US" sz="480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D72FC4-811E-9651-0E43-684115530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561" y="1010425"/>
            <a:ext cx="5415064" cy="46028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259ED3-0877-85AC-A038-B43628D3C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2"/>
              <a:buChar char="•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Gives varied schedules, so it is good for large singular schedules with large amounts of complexity</a:t>
            </a:r>
          </a:p>
          <a:p>
            <a:pPr marL="285750" indent="-285750">
              <a:buFont typeface="Arial" charset="2"/>
              <a:buChar char="•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Due to our testing methodology, Ant Colony Optimization (ACO) started at a disadvantage</a:t>
            </a:r>
          </a:p>
          <a:p>
            <a:pPr marL="285750" indent="-285750">
              <a:buFont typeface="Arial" charset="2"/>
              <a:buChar char="•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Ant colony is 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Θ(I · m · n), with I being the number of iterations, and m being the number of ants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   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34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A557-1793-7FE9-FA98-A1F7D48C7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Variance Comparison</a:t>
            </a:r>
          </a:p>
        </p:txBody>
      </p:sp>
      <p:pic>
        <p:nvPicPr>
          <p:cNvPr id="3" name="Picture 2" descr="A graph with blue lines&#10;&#10;AI-generated content may be incorrect.">
            <a:extLst>
              <a:ext uri="{FF2B5EF4-FFF2-40B4-BE49-F238E27FC236}">
                <a16:creationId xmlns:a16="http://schemas.microsoft.com/office/drawing/2014/main" id="{9D70393A-329D-5A3C-51CA-2A1E8CA61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84" y="2436882"/>
            <a:ext cx="5173047" cy="3174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502300-B2A0-B60D-CBBA-D772BBFCA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572" y="2436882"/>
            <a:ext cx="5212709" cy="317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29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C0B8B-EA17-B722-5AF0-DEA98722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Variance Comparison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DF1BF2-3FFB-973D-97E0-9C24D66F9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01" y="2507848"/>
            <a:ext cx="5349125" cy="3096228"/>
          </a:xfrm>
          <a:prstGeom prst="rect">
            <a:avLst/>
          </a:prstGeom>
        </p:spPr>
      </p:pic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EEE58B1-B4EB-73BA-B954-B7DBFF965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77" y="2507848"/>
            <a:ext cx="5291251" cy="309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007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b7cde9c-9f67-4424-b28f-1cf3aba4884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32B990D3B8224FAA691E728E928A07" ma:contentTypeVersion="8" ma:contentTypeDescription="Create a new document." ma:contentTypeScope="" ma:versionID="80afd6fbe31e0db3ddaaf339e0d3fad7">
  <xsd:schema xmlns:xsd="http://www.w3.org/2001/XMLSchema" xmlns:xs="http://www.w3.org/2001/XMLSchema" xmlns:p="http://schemas.microsoft.com/office/2006/metadata/properties" xmlns:ns3="8b7cde9c-9f67-4424-b28f-1cf3aba48848" xmlns:ns4="97b63fe7-3370-4c4a-b49d-8836d63f715a" targetNamespace="http://schemas.microsoft.com/office/2006/metadata/properties" ma:root="true" ma:fieldsID="a92de1b14dc83971ed65eed8de7ef65a" ns3:_="" ns4:_="">
    <xsd:import namespace="8b7cde9c-9f67-4424-b28f-1cf3aba48848"/>
    <xsd:import namespace="97b63fe7-3370-4c4a-b49d-8836d63f715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7cde9c-9f67-4424-b28f-1cf3aba488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b63fe7-3370-4c4a-b49d-8836d63f715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E19042-4208-4891-A3D1-D0A6F37D41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449119-42F2-4C66-ADFC-083A25160A08}">
  <ds:schemaRefs>
    <ds:schemaRef ds:uri="8b7cde9c-9f67-4424-b28f-1cf3aba48848"/>
    <ds:schemaRef ds:uri="97b63fe7-3370-4c4a-b49d-8836d63f715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0E5101D-8B4B-4FE8-A03F-D3B7B94C5541}">
  <ds:schemaRefs>
    <ds:schemaRef ds:uri="8b7cde9c-9f67-4424-b28f-1cf3aba48848"/>
    <ds:schemaRef ds:uri="97b63fe7-3370-4c4a-b49d-8836d63f715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66fecaf8-3dc0-4d2c-b8b8-eff0ddea46f0}" enabled="0" method="" siteId="{66fecaf8-3dc0-4d2c-b8b8-eff0ddea46f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Slate</vt:lpstr>
      <vt:lpstr>Telescope Scheduling</vt:lpstr>
      <vt:lpstr>What is Telescope Scheduling?</vt:lpstr>
      <vt:lpstr>Analyze and compare three different Telescope Scheduling algorithms:</vt:lpstr>
      <vt:lpstr>Dataset and testing setup</vt:lpstr>
      <vt:lpstr>Greedy</vt:lpstr>
      <vt:lpstr>Dynamic Scheduling</vt:lpstr>
      <vt:lpstr>Ant Colony Optimization</vt:lpstr>
      <vt:lpstr>Variance Comparison</vt:lpstr>
      <vt:lpstr>Variance Comparison</vt:lpstr>
      <vt:lpstr>Schedule Quality Comparison</vt:lpstr>
      <vt:lpstr>Final 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Telescope Scheduling</dc:title>
  <dc:creator>Botwright, Remek (rmbotwrigh42)</dc:creator>
  <cp:revision>2</cp:revision>
  <dcterms:created xsi:type="dcterms:W3CDTF">2025-11-20T20:07:43Z</dcterms:created>
  <dcterms:modified xsi:type="dcterms:W3CDTF">2025-12-01T13:13:04Z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0x0101008132B990D3B8224FAA691E728E928A07</vt:lpwstr>
  </property>
</Properties>
</file>